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  <p:sldMasterId id="2147483668" r:id="rId3"/>
  </p:sldMasterIdLst>
  <p:notesMasterIdLst>
    <p:notesMasterId r:id="rId35"/>
  </p:notesMasterIdLst>
  <p:sldIdLst>
    <p:sldId id="256" r:id="rId4"/>
    <p:sldId id="259" r:id="rId5"/>
    <p:sldId id="257" r:id="rId6"/>
    <p:sldId id="300" r:id="rId7"/>
    <p:sldId id="302" r:id="rId8"/>
    <p:sldId id="306" r:id="rId9"/>
    <p:sldId id="303" r:id="rId10"/>
    <p:sldId id="304" r:id="rId11"/>
    <p:sldId id="305" r:id="rId12"/>
    <p:sldId id="260" r:id="rId13"/>
    <p:sldId id="285" r:id="rId14"/>
    <p:sldId id="287" r:id="rId15"/>
    <p:sldId id="286" r:id="rId16"/>
    <p:sldId id="288" r:id="rId17"/>
    <p:sldId id="289" r:id="rId18"/>
    <p:sldId id="291" r:id="rId19"/>
    <p:sldId id="307" r:id="rId20"/>
    <p:sldId id="308" r:id="rId21"/>
    <p:sldId id="309" r:id="rId22"/>
    <p:sldId id="310" r:id="rId23"/>
    <p:sldId id="316" r:id="rId24"/>
    <p:sldId id="319" r:id="rId25"/>
    <p:sldId id="270" r:id="rId26"/>
    <p:sldId id="274" r:id="rId27"/>
    <p:sldId id="311" r:id="rId28"/>
    <p:sldId id="301" r:id="rId29"/>
    <p:sldId id="312" r:id="rId30"/>
    <p:sldId id="313" r:id="rId31"/>
    <p:sldId id="314" r:id="rId32"/>
    <p:sldId id="315" r:id="rId33"/>
    <p:sldId id="275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2023/1/13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6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9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21" name="平行四边形 20"/>
          <p:cNvSpPr/>
          <p:nvPr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2" name="矩形 21"/>
          <p:cNvSpPr/>
          <p:nvPr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4" name="矩形 13"/>
          <p:cNvSpPr/>
          <p:nvPr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平行四边形 18"/>
          <p:cNvSpPr/>
          <p:nvPr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平行四边形 10"/>
          <p:cNvSpPr/>
          <p:nvPr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平行四边形 18"/>
          <p:cNvSpPr/>
          <p:nvPr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21" name="平行四边形 20"/>
          <p:cNvSpPr/>
          <p:nvPr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​</a:t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2" name="矩形 21"/>
          <p:cNvSpPr/>
          <p:nvPr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4" name="矩形 13"/>
          <p:cNvSpPr/>
          <p:nvPr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平行四边形 18"/>
          <p:cNvSpPr/>
          <p:nvPr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平行四边形 10"/>
          <p:cNvSpPr/>
          <p:nvPr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平行四边形 18"/>
          <p:cNvSpPr/>
          <p:nvPr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交大林檎</a:t>
            </a:r>
            <a:r>
              <a:rPr lang="en-US" altLang="zh-CN" dirty="0"/>
              <a:t>—</a:t>
            </a:r>
            <a:r>
              <a:rPr lang="zh-CN" altLang="en-US" dirty="0"/>
              <a:t>疫情物品互助平台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2023</a:t>
            </a:r>
            <a:r>
              <a:rPr lang="zh-CN" altLang="en-US" dirty="0"/>
              <a:t>年</a:t>
            </a:r>
            <a:r>
              <a:rPr lang="en-US" altLang="zh-CN" dirty="0"/>
              <a:t>1</a:t>
            </a:r>
            <a:r>
              <a:rPr lang="zh-CN" altLang="en-US" dirty="0"/>
              <a:t>月</a:t>
            </a:r>
            <a:r>
              <a:rPr lang="en-US" altLang="zh-CN" dirty="0"/>
              <a:t>13</a:t>
            </a:r>
            <a:r>
              <a:rPr lang="zh-CN" altLang="en-US" dirty="0"/>
              <a:t>日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第六组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架构与关键技术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技术选型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前端：</a:t>
            </a:r>
            <a:r>
              <a:rPr lang="en-US" altLang="zh-CN" dirty="0"/>
              <a:t>Vue.js</a:t>
            </a:r>
          </a:p>
          <a:p>
            <a:endParaRPr lang="en-US" altLang="zh-CN" dirty="0"/>
          </a:p>
          <a:p>
            <a:r>
              <a:rPr lang="zh-CN" altLang="en-US" dirty="0"/>
              <a:t>后端：</a:t>
            </a:r>
            <a:r>
              <a:rPr lang="en-US" altLang="zh-CN" dirty="0"/>
              <a:t>Django</a:t>
            </a:r>
          </a:p>
          <a:p>
            <a:endParaRPr lang="en-US" altLang="zh-CN" dirty="0"/>
          </a:p>
          <a:p>
            <a:r>
              <a:rPr lang="zh-CN" altLang="en-US" dirty="0"/>
              <a:t>数据库：</a:t>
            </a:r>
            <a:r>
              <a:rPr lang="en-US" altLang="zh-CN" dirty="0" err="1"/>
              <a:t>sqlite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聊天：</a:t>
            </a:r>
            <a:r>
              <a:rPr lang="en-US" altLang="zh-CN" dirty="0"/>
              <a:t>WebSocket</a:t>
            </a:r>
          </a:p>
          <a:p>
            <a:pPr marL="0" indent="0">
              <a:buNone/>
            </a:pPr>
            <a:endParaRPr lang="zh-CN" altLang="en-US" dirty="0"/>
          </a:p>
          <a:p>
            <a:endParaRPr lang="zh-CN" altLang="en-US" dirty="0"/>
          </a:p>
        </p:txBody>
      </p:sp>
      <p:pic>
        <p:nvPicPr>
          <p:cNvPr id="9" name="图片 8" descr="架构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025" y="2201545"/>
            <a:ext cx="8211820" cy="26790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基本架构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  <a:p>
            <a:r>
              <a:rPr lang="zh-CN" altLang="en-US"/>
              <a:t>前后端分离</a:t>
            </a:r>
          </a:p>
          <a:p>
            <a:endParaRPr lang="zh-CN" altLang="en-US"/>
          </a:p>
          <a:p>
            <a:r>
              <a:rPr lang="zh-CN" altLang="en-US"/>
              <a:t>展示层：读取、发送、渲染、跳转</a:t>
            </a:r>
          </a:p>
          <a:p>
            <a:endParaRPr lang="zh-CN" altLang="en-US"/>
          </a:p>
          <a:p>
            <a:r>
              <a:rPr lang="zh-CN" altLang="en-US"/>
              <a:t>逻辑层：处理、存储、加工、发送</a:t>
            </a:r>
          </a:p>
          <a:p>
            <a:endParaRPr lang="zh-CN" altLang="en-US"/>
          </a:p>
          <a:p>
            <a:r>
              <a:rPr lang="zh-CN" altLang="en-US"/>
              <a:t>数据管理层：序列化、写和读</a:t>
            </a:r>
          </a:p>
        </p:txBody>
      </p:sp>
      <p:pic>
        <p:nvPicPr>
          <p:cNvPr id="13" name="图片 12" descr="架构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780" y="890905"/>
            <a:ext cx="6082665" cy="50761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/>
              <a:t>前后端交互：</a:t>
            </a:r>
            <a:r>
              <a:rPr lang="en-US" altLang="zh-CN"/>
              <a:t>RESTful</a:t>
            </a:r>
            <a:r>
              <a:rPr lang="zh-CN" altLang="en-US"/>
              <a:t>接口</a:t>
            </a:r>
          </a:p>
        </p:txBody>
      </p:sp>
      <p:pic>
        <p:nvPicPr>
          <p:cNvPr id="17" name="图片 16" descr="api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225" y="1157605"/>
            <a:ext cx="4606925" cy="2316480"/>
          </a:xfrm>
          <a:prstGeom prst="rect">
            <a:avLst/>
          </a:prstGeom>
        </p:spPr>
      </p:pic>
      <p:pic>
        <p:nvPicPr>
          <p:cNvPr id="18" name="图片 17" descr="api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2740" y="4271645"/>
            <a:ext cx="5509260" cy="164592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732155" y="2248535"/>
            <a:ext cx="332486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网页绑定事件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——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触发</a:t>
            </a:r>
          </a:p>
          <a:p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接口约定：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axios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库</a:t>
            </a:r>
          </a:p>
          <a:p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后端配置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url——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重定</a:t>
            </a:r>
            <a:r>
              <a:rPr lang="zh-CN" altLang="en-US"/>
              <a:t>向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前端架构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  <a:p>
            <a:r>
              <a:rPr lang="zh-CN" altLang="en-US"/>
              <a:t>基于</a:t>
            </a:r>
            <a:r>
              <a:rPr lang="en-US" altLang="zh-CN"/>
              <a:t>Vue</a:t>
            </a:r>
            <a:r>
              <a:rPr lang="zh-CN" altLang="en-US"/>
              <a:t>的前端架构</a:t>
            </a:r>
          </a:p>
          <a:p>
            <a:endParaRPr lang="zh-CN" altLang="en-US"/>
          </a:p>
          <a:p>
            <a:r>
              <a:rPr lang="zh-CN" altLang="en-US"/>
              <a:t>可重用的组件</a:t>
            </a:r>
          </a:p>
          <a:p>
            <a:endParaRPr lang="zh-CN" altLang="en-US"/>
          </a:p>
          <a:p>
            <a:r>
              <a:rPr lang="en-US" altLang="zh-CN"/>
              <a:t>api</a:t>
            </a:r>
            <a:r>
              <a:rPr lang="zh-CN" altLang="en-US"/>
              <a:t>配置：基于</a:t>
            </a:r>
            <a:r>
              <a:rPr lang="en-US" altLang="zh-CN"/>
              <a:t>axios</a:t>
            </a:r>
            <a:r>
              <a:rPr lang="zh-CN" altLang="en-US"/>
              <a:t>的前后端交互</a:t>
            </a:r>
          </a:p>
          <a:p>
            <a:endParaRPr lang="zh-CN" altLang="en-US"/>
          </a:p>
          <a:p>
            <a:r>
              <a:rPr lang="en-US" altLang="zh-CN"/>
              <a:t>xxx.vue: </a:t>
            </a:r>
            <a:r>
              <a:rPr lang="zh-CN" altLang="en-US"/>
              <a:t>渲染页面、调用方法</a:t>
            </a:r>
            <a:r>
              <a:rPr lang="en-US" altLang="zh-CN"/>
              <a:t>.......</a:t>
            </a:r>
          </a:p>
          <a:p>
            <a:pPr marL="0" indent="0">
              <a:buNone/>
            </a:pPr>
            <a:r>
              <a:rPr lang="zh-CN" altLang="en-US"/>
              <a:t>登录注册页，个人信息页，主页广场</a:t>
            </a:r>
            <a:r>
              <a:rPr lang="en-US" altLang="zh-CN"/>
              <a:t>.....</a:t>
            </a:r>
          </a:p>
        </p:txBody>
      </p:sp>
      <p:pic>
        <p:nvPicPr>
          <p:cNvPr id="9" name="图片 8" descr="vu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110" y="1105535"/>
            <a:ext cx="5673090" cy="46462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后端架构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app-model-serializer-views</a:t>
            </a:r>
          </a:p>
          <a:p>
            <a:endParaRPr lang="en-US" altLang="zh-CN" dirty="0"/>
          </a:p>
          <a:p>
            <a:r>
              <a:rPr lang="en-US" altLang="zh-CN" dirty="0"/>
              <a:t>app:  </a:t>
            </a:r>
            <a:r>
              <a:rPr lang="zh-CN" altLang="en-US" dirty="0"/>
              <a:t>对某对象</a:t>
            </a:r>
            <a:r>
              <a:rPr lang="en-US" altLang="zh-CN" dirty="0"/>
              <a:t>/</a:t>
            </a:r>
            <a:r>
              <a:rPr lang="zh-CN" altLang="en-US" dirty="0"/>
              <a:t>功能的管理</a:t>
            </a:r>
          </a:p>
          <a:p>
            <a:endParaRPr lang="zh-CN" altLang="en-US" dirty="0"/>
          </a:p>
          <a:p>
            <a:r>
              <a:rPr lang="en-US" altLang="zh-CN" dirty="0"/>
              <a:t>model:</a:t>
            </a:r>
            <a:r>
              <a:rPr lang="zh-CN" altLang="en-US" dirty="0"/>
              <a:t>数据库表结构抽象</a:t>
            </a:r>
          </a:p>
          <a:p>
            <a:endParaRPr lang="zh-CN" altLang="en-US" dirty="0"/>
          </a:p>
          <a:p>
            <a:r>
              <a:rPr lang="en-US" altLang="zh-CN" dirty="0"/>
              <a:t>serializer: </a:t>
            </a:r>
            <a:r>
              <a:rPr lang="zh-CN" altLang="en-US" dirty="0"/>
              <a:t>序列化器，和数据库交互</a:t>
            </a:r>
          </a:p>
          <a:p>
            <a:endParaRPr lang="zh-CN" altLang="en-US" dirty="0"/>
          </a:p>
          <a:p>
            <a:r>
              <a:rPr lang="en-US" altLang="zh-CN" dirty="0"/>
              <a:t>views: </a:t>
            </a:r>
            <a:r>
              <a:rPr lang="zh-CN" altLang="en-US" dirty="0"/>
              <a:t>被重定向的处理函数，操作某一</a:t>
            </a:r>
            <a:r>
              <a:rPr lang="en-US" altLang="zh-CN" dirty="0"/>
              <a:t>model, etc.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9" name="图片 8" descr="后端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9095" y="1418590"/>
            <a:ext cx="2444115" cy="40208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详细架构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dirty="0"/>
          </a:p>
          <a:p>
            <a:r>
              <a:rPr lang="zh-CN" altLang="en-US" dirty="0"/>
              <a:t>物品管理组件：</a:t>
            </a:r>
          </a:p>
          <a:p>
            <a:pPr marL="0" indent="0">
              <a:buNone/>
            </a:pPr>
            <a:r>
              <a:rPr lang="en-US" altLang="zh-CN" dirty="0">
                <a:sym typeface="+mn-ea"/>
              </a:rPr>
              <a:t>	model: goods   views: </a:t>
            </a:r>
            <a:r>
              <a:rPr lang="zh-CN" altLang="en-US" dirty="0">
                <a:sym typeface="+mn-ea"/>
              </a:rPr>
              <a:t>增删改查   前端：</a:t>
            </a:r>
            <a:r>
              <a:rPr lang="en-US" altLang="zh-CN" dirty="0">
                <a:sym typeface="+mn-ea"/>
              </a:rPr>
              <a:t>get list/ post create / update modify</a:t>
            </a:r>
            <a:endParaRPr lang="zh-CN" altLang="en-US" dirty="0"/>
          </a:p>
          <a:p>
            <a:r>
              <a:rPr lang="zh-CN" altLang="en-US" dirty="0"/>
              <a:t>用户权限组件：</a:t>
            </a:r>
          </a:p>
          <a:p>
            <a:pPr marL="0" indent="0">
              <a:buNone/>
            </a:pPr>
            <a:r>
              <a:rPr lang="zh-CN" altLang="en-US" dirty="0"/>
              <a:t>    </a:t>
            </a:r>
            <a:r>
              <a:rPr lang="en-US" altLang="zh-CN" dirty="0"/>
              <a:t>	</a:t>
            </a:r>
            <a:r>
              <a:rPr lang="zh-CN" altLang="en-US" dirty="0"/>
              <a:t> </a:t>
            </a:r>
            <a:r>
              <a:rPr lang="en-US" altLang="zh-CN" dirty="0" err="1"/>
              <a:t>model:user</a:t>
            </a:r>
            <a:r>
              <a:rPr lang="en-US" altLang="zh-CN" dirty="0"/>
              <a:t>     </a:t>
            </a:r>
            <a:r>
              <a:rPr lang="en-US" altLang="zh-CN" dirty="0" err="1"/>
              <a:t>views:UserRegisterView</a:t>
            </a:r>
            <a:r>
              <a:rPr lang="en-US" altLang="zh-CN" dirty="0"/>
              <a:t>.....     </a:t>
            </a:r>
            <a:r>
              <a:rPr lang="zh-CN" altLang="en-US" dirty="0"/>
              <a:t>前端：登录 </a:t>
            </a:r>
            <a:r>
              <a:rPr lang="en-US" altLang="zh-CN" dirty="0"/>
              <a:t>post, </a:t>
            </a:r>
            <a:r>
              <a:rPr lang="zh-CN" altLang="en-US" dirty="0"/>
              <a:t>注册</a:t>
            </a:r>
            <a:r>
              <a:rPr lang="en-US" altLang="zh-CN" dirty="0"/>
              <a:t>post, .....</a:t>
            </a:r>
            <a:r>
              <a:rPr lang="zh-CN" altLang="en-US" dirty="0"/>
              <a:t> </a:t>
            </a:r>
            <a:r>
              <a:rPr lang="en-US" altLang="zh-CN" dirty="0"/>
              <a:t>	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采用</a:t>
            </a:r>
            <a:r>
              <a:rPr lang="en-US" altLang="zh-CN" dirty="0"/>
              <a:t>JWT</a:t>
            </a:r>
            <a:r>
              <a:rPr lang="zh-CN" altLang="en-US" dirty="0"/>
              <a:t>认证方式</a:t>
            </a:r>
          </a:p>
          <a:p>
            <a:r>
              <a:rPr lang="zh-CN" altLang="en-US" dirty="0"/>
              <a:t>聊天组件</a:t>
            </a:r>
          </a:p>
          <a:p>
            <a:pPr lvl="1"/>
            <a:r>
              <a:rPr lang="en-US" altLang="zh-CN" dirty="0" err="1"/>
              <a:t>Websocket</a:t>
            </a:r>
            <a:r>
              <a:rPr lang="en-US" altLang="zh-CN" dirty="0"/>
              <a:t>, channels....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d</a:t>
            </a:r>
          </a:p>
        </p:txBody>
      </p:sp>
      <p:pic>
        <p:nvPicPr>
          <p:cNvPr id="9" name="图片 8" descr="流程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720" y="3505835"/>
            <a:ext cx="5730240" cy="261366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7A8E71-B0E4-4AC0-8618-21B46EC5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关键技术：</a:t>
            </a:r>
            <a:r>
              <a:rPr lang="en-US" altLang="zh-CN" dirty="0"/>
              <a:t>WebSocket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5C5B3B-1AE1-92D1-A9FD-0EC12EB34C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0ACAE8-C477-4B1F-7832-4590853563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31AD28-7E2B-3A45-7573-4052DC724E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实现在线聊天：</a:t>
            </a:r>
            <a:r>
              <a:rPr lang="en-US" altLang="zh-CN" dirty="0"/>
              <a:t>Redis</a:t>
            </a:r>
            <a:r>
              <a:rPr lang="zh-CN" altLang="en-US" dirty="0"/>
              <a:t>作为</a:t>
            </a:r>
            <a:r>
              <a:rPr lang="en-US" altLang="zh-CN" dirty="0"/>
              <a:t>Channel</a:t>
            </a:r>
            <a:r>
              <a:rPr lang="zh-CN" altLang="en-US" dirty="0"/>
              <a:t>后端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搭配数据库实现聊天记录保存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“</a:t>
            </a:r>
            <a:r>
              <a:rPr lang="en-US" altLang="zh-CN" dirty="0"/>
              <a:t>Hook” </a:t>
            </a:r>
            <a:r>
              <a:rPr lang="zh-CN" altLang="en-US" dirty="0"/>
              <a:t>函数实现未读消息更新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504F28-273B-E548-126F-4F74FB066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940" y="2011557"/>
            <a:ext cx="6782388" cy="283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874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7A8E71-B0E4-4AC0-8618-21B46EC5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关键技术：</a:t>
            </a:r>
            <a:r>
              <a:rPr lang="en-US" altLang="zh-CN" dirty="0"/>
              <a:t> </a:t>
            </a:r>
            <a:r>
              <a:rPr lang="zh-CN" altLang="en-US" dirty="0"/>
              <a:t>中文分词和</a:t>
            </a:r>
            <a:r>
              <a:rPr lang="en-US" altLang="zh-CN" dirty="0"/>
              <a:t>Whoosh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5C5B3B-1AE1-92D1-A9FD-0EC12EB34C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0ACAE8-C477-4B1F-7832-4590853563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31AD28-7E2B-3A45-7573-4052DC724E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搜索引擎：</a:t>
            </a:r>
            <a:r>
              <a:rPr lang="en-US" altLang="zh-CN" dirty="0"/>
              <a:t>Whoosh, model</a:t>
            </a:r>
            <a:r>
              <a:rPr lang="zh-CN" altLang="en-US" dirty="0"/>
              <a:t>更新时自动更新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Jieba</a:t>
            </a:r>
            <a:r>
              <a:rPr lang="en-US" altLang="zh-CN" dirty="0"/>
              <a:t> </a:t>
            </a:r>
            <a:r>
              <a:rPr lang="zh-CN" altLang="en-US" dirty="0"/>
              <a:t>中文分词：替换</a:t>
            </a:r>
            <a:r>
              <a:rPr lang="en-US" altLang="zh-CN" dirty="0"/>
              <a:t>Whoosh</a:t>
            </a:r>
            <a:r>
              <a:rPr lang="zh-CN" altLang="en-US" dirty="0"/>
              <a:t>的</a:t>
            </a:r>
            <a:r>
              <a:rPr lang="en-US" altLang="zh-CN" dirty="0"/>
              <a:t>Analyzer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轻量化的中文搜索引擎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E743DE8-1F0C-A072-9A7D-27033ED44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3128" y="1714351"/>
            <a:ext cx="5281118" cy="342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40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7A8E71-B0E4-4AC0-8618-21B46EC5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关键技术：</a:t>
            </a:r>
            <a:r>
              <a:rPr lang="en-US" altLang="zh-CN" dirty="0"/>
              <a:t> </a:t>
            </a:r>
            <a:r>
              <a:rPr lang="zh-CN" altLang="en-US" dirty="0"/>
              <a:t>相关性排序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5C5B3B-1AE1-92D1-A9FD-0EC12EB34C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0ACAE8-C477-4B1F-7832-4590853563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31AD28-7E2B-3A45-7573-4052DC724E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使用词向量和编辑距离</a:t>
            </a:r>
            <a:endParaRPr lang="en-US" altLang="zh-CN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zh-CN" alt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根据词向量距离，采取梯度方式设置权重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拼接物品信息，文本相似度计算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开源的</a:t>
            </a:r>
            <a:r>
              <a:rPr lang="en-US" altLang="zh-CN" dirty="0"/>
              <a:t>synonyms</a:t>
            </a:r>
            <a:r>
              <a:rPr lang="zh-CN" altLang="en-US" dirty="0"/>
              <a:t>库：中文分词、关键词提取、词向量以及相似度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基于时间戳缓存匹配结果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EEEAB91-B06F-FB88-1AE1-60139CBF7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6444" y="1206020"/>
            <a:ext cx="6286500" cy="245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759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6096000" y="409902"/>
            <a:ext cx="550216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1.</a:t>
            </a:r>
            <a:r>
              <a:rPr lang="zh-CN" altLang="en-US" sz="2800" dirty="0"/>
              <a:t>系统演示</a:t>
            </a:r>
            <a:endParaRPr lang="en-US" altLang="zh-CN" sz="2800" dirty="0"/>
          </a:p>
          <a:p>
            <a:endParaRPr lang="en-US" altLang="zh-CN" sz="2800" dirty="0"/>
          </a:p>
          <a:p>
            <a:endParaRPr lang="en-US" altLang="zh-CN" dirty="0"/>
          </a:p>
          <a:p>
            <a:r>
              <a:rPr lang="en-US" altLang="zh-CN" sz="2800" dirty="0"/>
              <a:t>2.</a:t>
            </a:r>
            <a:r>
              <a:rPr lang="zh-CN" altLang="en-US" sz="2800" b="0" i="0" dirty="0">
                <a:solidFill>
                  <a:srgbClr val="2D3B45"/>
                </a:solidFill>
                <a:effectLst/>
                <a:latin typeface="LatoWeb"/>
              </a:rPr>
              <a:t>产品特色与创新点</a:t>
            </a:r>
            <a:endParaRPr lang="en-US" altLang="zh-CN" sz="28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sz="2800" dirty="0"/>
              <a:t>3.</a:t>
            </a:r>
            <a:r>
              <a:rPr lang="zh-CN" altLang="en-US" sz="2800" b="0" i="0" dirty="0">
                <a:solidFill>
                  <a:srgbClr val="2D3B45"/>
                </a:solidFill>
                <a:effectLst/>
                <a:latin typeface="LatoWeb"/>
              </a:rPr>
              <a:t>架构与关键技术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sz="2800" dirty="0"/>
              <a:t>4.</a:t>
            </a:r>
            <a:r>
              <a:rPr lang="zh-CN" altLang="en-US" sz="2800" b="0" i="0" dirty="0">
                <a:solidFill>
                  <a:srgbClr val="2D3B45"/>
                </a:solidFill>
                <a:effectLst/>
                <a:latin typeface="LatoWeb"/>
              </a:rPr>
              <a:t>经验和教训</a:t>
            </a:r>
            <a:endParaRPr lang="en-US" altLang="zh-CN" sz="28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sz="2800" dirty="0"/>
              <a:t>5.</a:t>
            </a:r>
            <a:r>
              <a:rPr lang="zh-CN" altLang="en-US" sz="2800" dirty="0"/>
              <a:t>成员分工</a:t>
            </a:r>
            <a:endParaRPr lang="en-US" altLang="zh-CN" sz="2800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7A8E71-B0E4-4AC0-8618-21B46EC5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关键技术：</a:t>
            </a:r>
            <a:r>
              <a:rPr lang="en-US" altLang="zh-CN" dirty="0"/>
              <a:t> </a:t>
            </a:r>
            <a:r>
              <a:rPr lang="zh-CN" altLang="en-US" dirty="0"/>
              <a:t>拦截器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5C5B3B-1AE1-92D1-A9FD-0EC12EB34C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0ACAE8-C477-4B1F-7832-4590853563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31AD28-7E2B-3A45-7573-4052DC724E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实现对隐私页面的登录校验</a:t>
            </a:r>
            <a:endParaRPr lang="en-US" altLang="zh-CN" b="0" i="0" dirty="0">
              <a:solidFill>
                <a:srgbClr val="24292F"/>
              </a:solidFill>
              <a:effectLst/>
              <a:latin typeface="-apple-system"/>
            </a:endParaRPr>
          </a:p>
          <a:p>
            <a:endParaRPr lang="en-US" altLang="zh-CN" b="0" i="0" dirty="0">
              <a:solidFill>
                <a:srgbClr val="24292F"/>
              </a:solidFill>
              <a:effectLst/>
              <a:latin typeface="-apple-system"/>
            </a:endParaRPr>
          </a:p>
          <a:p>
            <a:endParaRPr lang="en-US" altLang="zh-CN" dirty="0">
              <a:solidFill>
                <a:srgbClr val="24292F"/>
              </a:solidFill>
              <a:latin typeface="-apple-system"/>
            </a:endParaRPr>
          </a:p>
          <a:p>
            <a:endParaRPr lang="zh-CN" alt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自动为请求加</a:t>
            </a: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JWT header</a:t>
            </a:r>
            <a:endParaRPr lang="zh-CN" alt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37FF296-1381-47F4-8E80-04CE00254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377" y="2051924"/>
            <a:ext cx="8069666" cy="275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7A8E71-B0E4-4AC0-8618-21B46EC5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关键技术：</a:t>
            </a:r>
            <a:r>
              <a:rPr lang="en-US" altLang="zh-CN" dirty="0"/>
              <a:t> </a:t>
            </a:r>
            <a:r>
              <a:rPr lang="zh-CN" altLang="en-US" dirty="0"/>
              <a:t>邮件验证和头像上传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5C5B3B-1AE1-92D1-A9FD-0EC12EB34C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0ACAE8-C477-4B1F-7832-4590853563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31AD28-7E2B-3A45-7573-4052DC724E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随机生成验证码，带有时间戳的缓存</a:t>
            </a:r>
            <a:endParaRPr lang="en-US" altLang="zh-CN" dirty="0">
              <a:solidFill>
                <a:srgbClr val="24292F"/>
              </a:solidFill>
              <a:latin typeface="-apple-system"/>
            </a:endParaRPr>
          </a:p>
          <a:p>
            <a:endParaRPr lang="zh-CN" alt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post</a:t>
            </a:r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请求将直接上传图片文件。</a:t>
            </a:r>
            <a:endParaRPr lang="en-US" altLang="zh-CN" dirty="0">
              <a:solidFill>
                <a:srgbClr val="24292F"/>
              </a:solidFill>
              <a:latin typeface="-apple-system"/>
            </a:endParaRPr>
          </a:p>
          <a:p>
            <a:endParaRPr lang="zh-CN" altLang="en-US" dirty="0">
              <a:solidFill>
                <a:srgbClr val="24292F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此文件上传后保存在后端的特定目录下，而返回给前端的是一个图片的</a:t>
            </a:r>
            <a:r>
              <a:rPr lang="en-US" altLang="zh-CN" dirty="0" err="1">
                <a:solidFill>
                  <a:srgbClr val="24292F"/>
                </a:solidFill>
                <a:latin typeface="-apple-system"/>
              </a:rPr>
              <a:t>url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7252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7A8E71-B0E4-4AC0-8618-21B46EC5D7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关键技术：</a:t>
            </a:r>
            <a:r>
              <a:rPr lang="en-US" altLang="zh-CN" dirty="0"/>
              <a:t> </a:t>
            </a:r>
            <a:r>
              <a:rPr lang="zh-CN" altLang="en-US" dirty="0"/>
              <a:t>前端文件上传和优化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5C5B3B-1AE1-92D1-A9FD-0EC12EB34C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0ACAE8-C477-4B1F-7832-4590853563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31AD28-7E2B-3A45-7573-4052DC724E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图片上传：封装进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dataForm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中，其中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file⽂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件会转换为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blob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形式</a:t>
            </a:r>
            <a:endParaRPr lang="en-US" altLang="zh-CN" b="0" i="0" dirty="0">
              <a:solidFill>
                <a:srgbClr val="24292F"/>
              </a:solidFill>
              <a:effectLst/>
              <a:latin typeface="-apple-system"/>
            </a:endParaRPr>
          </a:p>
          <a:p>
            <a:endParaRPr lang="zh-CN" alt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前端的优化：</a:t>
            </a:r>
            <a:endParaRPr lang="en-US" altLang="zh-CN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通过</a:t>
            </a:r>
            <a:r>
              <a:rPr lang="en-US" altLang="zh-CN" dirty="0" err="1">
                <a:solidFill>
                  <a:srgbClr val="24292F"/>
                </a:solidFill>
                <a:latin typeface="-apple-system"/>
              </a:rPr>
              <a:t>css</a:t>
            </a:r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优化，封装好的组件采用层叠样式表覆盖等⼿段进⾏调整</a:t>
            </a:r>
            <a:endParaRPr lang="en-US" altLang="zh-CN" dirty="0">
              <a:solidFill>
                <a:srgbClr val="24292F"/>
              </a:solidFill>
              <a:latin typeface="-apple-system"/>
            </a:endParaRPr>
          </a:p>
          <a:p>
            <a:pPr lvl="1"/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移动端动态效果：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js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对于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touchstart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，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touchmove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，</a:t>
            </a:r>
            <a:r>
              <a:rPr lang="en-US" altLang="zh-CN" b="0" i="0" dirty="0" err="1">
                <a:solidFill>
                  <a:srgbClr val="24292F"/>
                </a:solidFill>
                <a:effectLst/>
                <a:latin typeface="-apple-system"/>
              </a:rPr>
              <a:t>touchend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进⾏监听（没有鼠标检测）</a:t>
            </a:r>
            <a:endParaRPr lang="en-US" altLang="zh-CN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r>
              <a:rPr lang="en-US" altLang="zh-CN" dirty="0" err="1">
                <a:solidFill>
                  <a:srgbClr val="24292F"/>
                </a:solidFill>
                <a:latin typeface="-apple-system"/>
              </a:rPr>
              <a:t>vue</a:t>
            </a: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⾃</a:t>
            </a:r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带的</a:t>
            </a: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watch</a:t>
            </a:r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对于</a:t>
            </a: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router</a:t>
            </a:r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的跳转进⾏监听，比较跳转前和跳转后的</a:t>
            </a: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link</a:t>
            </a:r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，实现动画效果</a:t>
            </a:r>
            <a:endParaRPr lang="en-US" altLang="zh-CN" dirty="0">
              <a:solidFill>
                <a:srgbClr val="24292F"/>
              </a:solidFill>
              <a:latin typeface="-apple-system"/>
            </a:endParaRPr>
          </a:p>
          <a:p>
            <a:pPr lvl="1"/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响应式布局，适配多种设备屏幕大小</a:t>
            </a:r>
            <a:endParaRPr lang="en-US" altLang="zh-CN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使用</a:t>
            </a:r>
            <a:r>
              <a:rPr lang="en-US" altLang="zh-CN" b="0" i="0" dirty="0">
                <a:solidFill>
                  <a:srgbClr val="24292F"/>
                </a:solidFill>
                <a:effectLst/>
                <a:latin typeface="-apple-system"/>
              </a:rPr>
              <a:t>element-plus</a:t>
            </a:r>
            <a:r>
              <a:rPr lang="zh-CN" altLang="en-US" b="0" i="0" dirty="0">
                <a:solidFill>
                  <a:srgbClr val="24292F"/>
                </a:solidFill>
                <a:effectLst/>
                <a:latin typeface="-apple-system"/>
              </a:rPr>
              <a:t>组件库，整体风格简洁一致</a:t>
            </a:r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，基于</a:t>
            </a:r>
            <a:r>
              <a:rPr lang="en-US" altLang="zh-CN" dirty="0">
                <a:solidFill>
                  <a:srgbClr val="24292F"/>
                </a:solidFill>
                <a:latin typeface="-apple-system"/>
              </a:rPr>
              <a:t>JWT</a:t>
            </a:r>
            <a:r>
              <a:rPr lang="zh-CN" altLang="en-US" dirty="0">
                <a:solidFill>
                  <a:srgbClr val="24292F"/>
                </a:solidFill>
                <a:latin typeface="-apple-system"/>
              </a:rPr>
              <a:t>的权限管理完整</a:t>
            </a:r>
            <a:endParaRPr lang="zh-CN" alt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555889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</p:spPr>
        <p:txBody>
          <a:bodyPr/>
          <a:lstStyle/>
          <a:p>
            <a:r>
              <a:rPr lang="zh-CN" altLang="en-US" sz="4000" i="0" dirty="0">
                <a:effectLst/>
                <a:latin typeface="LatoWeb"/>
              </a:rPr>
              <a:t>经验和教训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WHAT LEARNED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r>
              <a:rPr lang="zh-CN" altLang="en-US" sz="2800" dirty="0"/>
              <a:t> 频繁同步（站立会议）</a:t>
            </a:r>
            <a:endParaRPr lang="en-US" altLang="zh-CN" sz="2800" dirty="0"/>
          </a:p>
          <a:p>
            <a:r>
              <a:rPr lang="zh-CN" altLang="en-US" sz="2800" dirty="0"/>
              <a:t> 尽早了解技术框架，详细设计和规划</a:t>
            </a:r>
            <a:endParaRPr lang="en-US" altLang="zh-CN" sz="2800" dirty="0"/>
          </a:p>
          <a:p>
            <a:r>
              <a:rPr lang="zh-CN" altLang="en-US" sz="2800" dirty="0"/>
              <a:t> 任务分配明确，接口分配明晰</a:t>
            </a:r>
            <a:endParaRPr lang="en-US" altLang="zh-CN" sz="2800" dirty="0"/>
          </a:p>
          <a:p>
            <a:r>
              <a:rPr lang="zh-CN" altLang="en-US" sz="2800" dirty="0"/>
              <a:t> 从小</a:t>
            </a:r>
            <a:r>
              <a:rPr lang="en-US" altLang="zh-CN" sz="2800" dirty="0"/>
              <a:t>demo</a:t>
            </a:r>
            <a:r>
              <a:rPr lang="zh-CN" altLang="en-US" sz="2800" dirty="0"/>
              <a:t>到大成品</a:t>
            </a:r>
            <a:endParaRPr lang="en-US" altLang="zh-CN" sz="2800" dirty="0"/>
          </a:p>
          <a:p>
            <a:r>
              <a:rPr lang="zh-CN" altLang="en-US" sz="2800" dirty="0"/>
              <a:t> 官方文档是最好的老师</a:t>
            </a:r>
            <a:endParaRPr lang="en-US" altLang="zh-CN" sz="2800" dirty="0"/>
          </a:p>
          <a:p>
            <a:r>
              <a:rPr lang="zh-CN" altLang="en-US" sz="2800" dirty="0"/>
              <a:t> 前期的积累很重要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1248101" y="14267"/>
            <a:ext cx="7081677" cy="598488"/>
          </a:xfrm>
        </p:spPr>
        <p:txBody>
          <a:bodyPr/>
          <a:lstStyle/>
          <a:p>
            <a:r>
              <a:rPr lang="zh-CN" altLang="en-US" dirty="0"/>
              <a:t>吃一堑，长一智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319056" y="740333"/>
            <a:ext cx="11568144" cy="4765791"/>
          </a:xfrm>
        </p:spPr>
        <p:txBody>
          <a:bodyPr/>
          <a:lstStyle/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sz="2800" dirty="0"/>
              <a:t> 不要当</a:t>
            </a:r>
            <a:r>
              <a:rPr lang="en-US" altLang="zh-CN" sz="2800" dirty="0"/>
              <a:t>DDL</a:t>
            </a:r>
            <a:r>
              <a:rPr lang="zh-CN" altLang="en-US" sz="2800" dirty="0"/>
              <a:t>战士</a:t>
            </a:r>
            <a:endParaRPr lang="en-US" altLang="zh-CN" sz="2800" dirty="0"/>
          </a:p>
          <a:p>
            <a:r>
              <a:rPr lang="zh-CN" altLang="en-US" sz="2800" dirty="0"/>
              <a:t> 良好的依赖库管理和</a:t>
            </a:r>
            <a:r>
              <a:rPr lang="en-US" altLang="zh-CN" sz="2800" dirty="0"/>
              <a:t>git</a:t>
            </a:r>
            <a:r>
              <a:rPr lang="zh-CN" altLang="en-US" sz="2800" dirty="0"/>
              <a:t>流</a:t>
            </a:r>
            <a:endParaRPr lang="en-US" altLang="zh-CN" sz="2800" dirty="0"/>
          </a:p>
          <a:p>
            <a:r>
              <a:rPr lang="en-US" altLang="zh-CN" sz="2800" dirty="0"/>
              <a:t> Model</a:t>
            </a:r>
            <a:r>
              <a:rPr lang="zh-CN" altLang="en-US" sz="2800" dirty="0"/>
              <a:t>设计是重中之重</a:t>
            </a:r>
            <a:endParaRPr lang="en-US" altLang="zh-CN" sz="2800" dirty="0"/>
          </a:p>
          <a:p>
            <a:r>
              <a:rPr lang="zh-CN" altLang="en-US" sz="2800" dirty="0"/>
              <a:t> 尽早做好</a:t>
            </a:r>
            <a:r>
              <a:rPr lang="en-US" altLang="zh-CN" sz="2800" dirty="0"/>
              <a:t>Unit Test</a:t>
            </a:r>
          </a:p>
          <a:p>
            <a:r>
              <a:rPr lang="zh-CN" altLang="en-US" sz="2800" dirty="0"/>
              <a:t> 保证代码交付质量</a:t>
            </a:r>
            <a:endParaRPr lang="en-US" altLang="zh-CN" sz="2800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8680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</p:spPr>
        <p:txBody>
          <a:bodyPr/>
          <a:lstStyle/>
          <a:p>
            <a:r>
              <a:rPr lang="zh-CN" altLang="en-US" dirty="0"/>
              <a:t>成员贡献和分工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0492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B94CE9-69D4-8A24-C062-A633402774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成员分工：敖晟昊（后端）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84B7390D-26D6-9548-09A7-A43452C96B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E70709A8-BA61-4F96-2A5F-187FF04D5D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6FC5154C-0F99-5DD5-0353-5C1EF8B676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物品管理功能：提供和需求物品的增删改查、按紧急度</a:t>
            </a:r>
            <a:r>
              <a:rPr lang="en-US" altLang="zh-CN" dirty="0"/>
              <a:t>/</a:t>
            </a:r>
            <a:r>
              <a:rPr lang="zh-CN" altLang="en-US" dirty="0"/>
              <a:t>发布时间排序、用户物品筛选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聊天功能：后端连接建立、消息发送、聊天历史记录保存和同步、未读消息更新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后端全文搜索功能：索引建立、搜索引擎修改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后端单元测试和最后的系统测试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326704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B94CE9-69D4-8A24-C062-A633402774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成员分工：王俊智（后端）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84B7390D-26D6-9548-09A7-A43452C96B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E70709A8-BA61-4F96-2A5F-187FF04D5D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6FC5154C-0F99-5DD5-0353-5C1EF8B676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用户注册、登录、修改密码等功能的后端实现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用户个人信息页面的后端实现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推荐系统的后端实现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后端单元测试</a:t>
            </a:r>
          </a:p>
        </p:txBody>
      </p:sp>
    </p:spTree>
    <p:extLst>
      <p:ext uri="{BB962C8B-B14F-4D97-AF65-F5344CB8AC3E}">
        <p14:creationId xmlns:p14="http://schemas.microsoft.com/office/powerpoint/2010/main" val="3850599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B94CE9-69D4-8A24-C062-A633402774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成员分工：黄川懿（前端）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84B7390D-26D6-9548-09A7-A43452C96B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E70709A8-BA61-4F96-2A5F-187FF04D5D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6FC5154C-0F99-5DD5-0353-5C1EF8B676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40333"/>
            <a:ext cx="11568144" cy="4765791"/>
          </a:xfrm>
        </p:spPr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早期前端设计，搭建了前端的基础架构（</a:t>
            </a:r>
            <a:r>
              <a:rPr lang="en-US" altLang="zh-CN" dirty="0"/>
              <a:t>router-link</a:t>
            </a:r>
            <a:r>
              <a:rPr lang="zh-CN" altLang="en-US" dirty="0"/>
              <a:t>，</a:t>
            </a:r>
            <a:r>
              <a:rPr lang="en-US" altLang="zh-CN" dirty="0"/>
              <a:t>router-view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实现了可能复用的基础前端</a:t>
            </a:r>
            <a:r>
              <a:rPr lang="en-US" altLang="zh-CN" dirty="0" err="1"/>
              <a:t>vue</a:t>
            </a:r>
            <a:r>
              <a:rPr lang="zh-CN" altLang="en-US" dirty="0"/>
              <a:t>组件、除聊天页面外的页面雏形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合作实现了前后端分离以及</a:t>
            </a:r>
            <a:r>
              <a:rPr lang="en-US" altLang="zh-CN" dirty="0" err="1"/>
              <a:t>axios</a:t>
            </a:r>
            <a:r>
              <a:rPr lang="zh-CN" altLang="en-US" dirty="0"/>
              <a:t>的搭建⼯作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前端登录，修改密码，注册功能，前端拦截器（用户登录校验）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头像上传功能， 页面最终优化，物品</a:t>
            </a:r>
            <a:r>
              <a:rPr lang="en-US" altLang="zh-CN" dirty="0"/>
              <a:t>delete</a:t>
            </a:r>
            <a:r>
              <a:rPr lang="zh-CN" altLang="en-US" dirty="0"/>
              <a:t>接口、页面动画效果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85753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系统演示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B94CE9-69D4-8A24-C062-A633402774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成员分工：孙济宸（前端）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84B7390D-26D6-9548-09A7-A43452C96B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E70709A8-BA61-4F96-2A5F-187FF04D5D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6FC5154C-0F99-5DD5-0353-5C1EF8B676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主页的整体布局，按匹配度</a:t>
            </a:r>
            <a:r>
              <a:rPr lang="en-US" altLang="zh-CN" dirty="0"/>
              <a:t>/</a:t>
            </a:r>
            <a:r>
              <a:rPr lang="zh-CN" altLang="en-US" dirty="0"/>
              <a:t>紧急度</a:t>
            </a:r>
            <a:r>
              <a:rPr lang="en-US" altLang="zh-CN" dirty="0"/>
              <a:t>/</a:t>
            </a:r>
            <a:r>
              <a:rPr lang="zh-CN" altLang="en-US" dirty="0"/>
              <a:t>时间</a:t>
            </a:r>
            <a:r>
              <a:rPr lang="en-US" altLang="zh-CN" dirty="0"/>
              <a:t>/</a:t>
            </a:r>
            <a:r>
              <a:rPr lang="zh-CN" altLang="en-US" dirty="0"/>
              <a:t>搜索，切换主页显示模式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物品的卡片显示和响应式布局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聊天功能，联系人功能和显示未读消息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需求</a:t>
            </a:r>
            <a:r>
              <a:rPr lang="en-US" altLang="zh-CN" dirty="0"/>
              <a:t>/</a:t>
            </a:r>
            <a:r>
              <a:rPr lang="zh-CN" altLang="en-US" dirty="0"/>
              <a:t>提供物品的表单提交</a:t>
            </a:r>
          </a:p>
        </p:txBody>
      </p:sp>
    </p:spTree>
    <p:extLst>
      <p:ext uri="{BB962C8B-B14F-4D97-AF65-F5344CB8AC3E}">
        <p14:creationId xmlns:p14="http://schemas.microsoft.com/office/powerpoint/2010/main" val="24943800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  谢谢大家！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i="0" dirty="0">
                <a:effectLst/>
                <a:latin typeface="LatoWeb"/>
              </a:rPr>
              <a:t>产品特色与创新点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519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E6D62A7-E15D-50C3-BC48-0F8121C64F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高效的互助平台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8E73CD93-949B-A203-C97A-3CF94DD81C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AD576E5B-3CC0-4CB5-38B0-74254F825C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63E0FAD7-D260-E2F4-43EC-BAE888E1C2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摆脱传统共享文档式的冲突、低效、不便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便捷的流式浏览、精准的查询功能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个性化推送需求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私聊、保证隐私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BF194DF-EFC5-3465-E855-8646C7C95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612" y="891274"/>
            <a:ext cx="3784599" cy="476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045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46C034-CA43-1945-75B5-11799A92AE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特色：方便的需求发布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BC893B-5F85-50D5-8F2C-533459838D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7C0136-88E1-7752-36CC-5DA21ABFAA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34B238-B097-0629-37AA-9D3CB68234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一个按钮集成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紧急度</a:t>
            </a:r>
            <a:r>
              <a:rPr lang="en-US" altLang="zh-CN" dirty="0"/>
              <a:t>/</a:t>
            </a:r>
            <a:r>
              <a:rPr lang="zh-CN" altLang="en-US" dirty="0"/>
              <a:t>发布时间排序，定位需求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Tag</a:t>
            </a:r>
            <a:r>
              <a:rPr lang="zh-CN" altLang="en-US" dirty="0"/>
              <a:t>标识需求类型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C568BCD-9249-922A-E008-1AC9E3B11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940" y="1874385"/>
            <a:ext cx="6142252" cy="310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396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46C034-CA43-1945-75B5-11799A92AE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特色：全文搜索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BC893B-5F85-50D5-8F2C-533459838D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7C0136-88E1-7752-36CC-5DA21ABFAA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34B238-B097-0629-37AA-9D3CB68234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精准定位需求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标题 </a:t>
            </a:r>
            <a:r>
              <a:rPr lang="en-US" altLang="zh-CN" dirty="0"/>
              <a:t>/ </a:t>
            </a:r>
            <a:r>
              <a:rPr lang="zh-CN" altLang="en-US" dirty="0"/>
              <a:t>详细描述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0961B36-4B86-0C10-3E93-FF5ED7F2D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043" y="2282310"/>
            <a:ext cx="8590901" cy="173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44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46C034-CA43-1945-75B5-11799A92AE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特色：相关性匹配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BC893B-5F85-50D5-8F2C-533459838D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7C0136-88E1-7752-36CC-5DA21ABFAA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34B238-B097-0629-37AA-9D3CB68234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基于词向量的相关性排序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和用户可提供物品吻合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高效，个性化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E289589-32BC-5B83-098B-62B98EF31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483" y="1291664"/>
            <a:ext cx="4621090" cy="436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514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46C034-CA43-1945-75B5-11799A92AE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特色：点对点私聊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BC893B-5F85-50D5-8F2C-533459838D6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7C0136-88E1-7752-36CC-5DA21ABFAA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34B238-B097-0629-37AA-9D3CB68234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点击头像即可发起私聊，方便快捷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无需暴露任何联系方式，隐私性强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安全确定物品交接方式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E7DF21E-1F31-FB20-66D3-08FB74323E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8" t="5762"/>
          <a:stretch/>
        </p:blipFill>
        <p:spPr>
          <a:xfrm>
            <a:off x="4696278" y="1374739"/>
            <a:ext cx="6921499" cy="410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090555"/>
      </p:ext>
    </p:extLst>
  </p:cSld>
  <p:clrMapOvr>
    <a:masterClrMapping/>
  </p:clrMapOvr>
</p:sld>
</file>

<file path=ppt/theme/theme1.xml><?xml version="1.0" encoding="utf-8"?>
<a:theme xmlns:a="http://schemas.openxmlformats.org/drawingml/2006/main" name="上海交通大学通用PPT模板（16：9）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上海交通大学通用PPT模板（16：9）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上海交通大学通用PPT模板（16：9）</Template>
  <TotalTime>139</TotalTime>
  <Words>1005</Words>
  <Application>Microsoft Office PowerPoint</Application>
  <PresentationFormat>宽屏</PresentationFormat>
  <Paragraphs>245</Paragraphs>
  <Slides>31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31</vt:i4>
      </vt:variant>
    </vt:vector>
  </HeadingPairs>
  <TitlesOfParts>
    <vt:vector size="42" baseType="lpstr">
      <vt:lpstr>-apple-system</vt:lpstr>
      <vt:lpstr>LatoWeb</vt:lpstr>
      <vt:lpstr>微软雅黑</vt:lpstr>
      <vt:lpstr>Arial</vt:lpstr>
      <vt:lpstr>Calibri</vt:lpstr>
      <vt:lpstr>Century Gothic</vt:lpstr>
      <vt:lpstr>Segoe UI</vt:lpstr>
      <vt:lpstr>Segoe UI Light</vt:lpstr>
      <vt:lpstr>上海交通大学通用PPT模板（16：9）</vt:lpstr>
      <vt:lpstr>1_OfficePLUS</vt:lpstr>
      <vt:lpstr>1_上海交通大学通用PPT模板（16：9）</vt:lpstr>
      <vt:lpstr>交大林檎—疫情物品互助平台</vt:lpstr>
      <vt:lpstr>PowerPoint 演示文稿</vt:lpstr>
      <vt:lpstr>系统演示</vt:lpstr>
      <vt:lpstr>产品特色与创新点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架构与关键技术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经验和教训</vt:lpstr>
      <vt:lpstr>PowerPoint 演示文稿</vt:lpstr>
      <vt:lpstr>PowerPoint 演示文稿</vt:lpstr>
      <vt:lpstr>成员贡献和分工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交大林檎—疫情物品互助平台</dc:title>
  <dc:creator>132ash</dc:creator>
  <cp:lastModifiedBy>敖 晟昊</cp:lastModifiedBy>
  <cp:revision>32</cp:revision>
  <dcterms:created xsi:type="dcterms:W3CDTF">2022-10-27T08:30:00Z</dcterms:created>
  <dcterms:modified xsi:type="dcterms:W3CDTF">2023-01-13T06:42:57Z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</Properties>
</file>

<file path=docProps/thumbnail.jpeg>
</file>